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95" r:id="rId3"/>
    <p:sldId id="271" r:id="rId4"/>
    <p:sldId id="287" r:id="rId5"/>
    <p:sldId id="288" r:id="rId6"/>
    <p:sldId id="296" r:id="rId7"/>
    <p:sldId id="294" r:id="rId8"/>
    <p:sldId id="293" r:id="rId9"/>
    <p:sldId id="277" r:id="rId10"/>
    <p:sldId id="292" r:id="rId11"/>
    <p:sldId id="291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9B3"/>
    <a:srgbClr val="577DB6"/>
    <a:srgbClr val="DA015E"/>
    <a:srgbClr val="C00000"/>
    <a:srgbClr val="CC0000"/>
    <a:srgbClr val="FF3300"/>
    <a:srgbClr val="990000"/>
    <a:srgbClr val="7DDBE0"/>
    <a:srgbClr val="FBE6D7"/>
    <a:srgbClr val="FCE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8F5B2-A6B7-4036-A167-5EA4F7A0C27B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9388-5415-47D8-8F04-3207E28C5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0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F9388-5415-47D8-8F04-3207E28C53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5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9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6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2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4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2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1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7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6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1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5089-9BBD-42AB-9702-6D06B67B1BC0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C20E-67EB-4FDB-B16C-878E61F0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504605-E39F-4CA8-9D7B-2144D4FE1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r="1053" b="3046"/>
          <a:stretch/>
        </p:blipFill>
        <p:spPr>
          <a:xfrm>
            <a:off x="6817179" y="0"/>
            <a:ext cx="5374821" cy="44510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1F7213-C5E7-48A6-8536-3BC7961479DB}"/>
              </a:ext>
            </a:extLst>
          </p:cNvPr>
          <p:cNvSpPr/>
          <p:nvPr/>
        </p:nvSpPr>
        <p:spPr>
          <a:xfrm>
            <a:off x="6633482" y="0"/>
            <a:ext cx="5558518" cy="452437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08" y="5303520"/>
            <a:ext cx="6942992" cy="15544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7" y="2114794"/>
            <a:ext cx="6006485" cy="13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29C938-A827-4982-9290-990224BE9B48}"/>
              </a:ext>
            </a:extLst>
          </p:cNvPr>
          <p:cNvSpPr txBox="1"/>
          <p:nvPr/>
        </p:nvSpPr>
        <p:spPr>
          <a:xfrm>
            <a:off x="2481978" y="6168682"/>
            <a:ext cx="1748019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57" b="1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2019 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67" y="210868"/>
            <a:ext cx="2328043" cy="9936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61741" y="3613621"/>
            <a:ext cx="356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sz="36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2746" y="4481293"/>
            <a:ext cx="6892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ИНСТРУМЕНТ </a:t>
            </a:r>
            <a:r>
              <a:rPr lang="ru-RU" sz="2800" b="1" dirty="0" smtClean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ГАРАНТИРОВАННОГО </a:t>
            </a:r>
            <a:r>
              <a:rPr lang="ru-RU" sz="2800" b="1"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ДОСТУПА К ГОСЗАКУПКАМ</a:t>
            </a:r>
          </a:p>
        </p:txBody>
      </p:sp>
    </p:spTree>
    <p:extLst>
      <p:ext uri="{BB962C8B-B14F-4D97-AF65-F5344CB8AC3E}">
        <p14:creationId xmlns:p14="http://schemas.microsoft.com/office/powerpoint/2010/main" val="41111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27" y="619124"/>
            <a:ext cx="9534842" cy="605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28599" y="189383"/>
            <a:ext cx="8685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ЕДИНЫЙ РЕЕСТР ЗАКУПОК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00" y="1085004"/>
            <a:ext cx="4080933" cy="3012863"/>
          </a:xfrm>
          <a:prstGeom prst="rect">
            <a:avLst/>
          </a:prstGeom>
        </p:spPr>
      </p:pic>
      <p:pic>
        <p:nvPicPr>
          <p:cNvPr id="1026" name="Picture 2" descr="http://qrcoder.ru/code/?https%3A%2F%2Fzakupki.mos.ru%2Fpurchase%2Flist%3Fpage%3D1%26perPage%3D10%26sortField%3Drelevance%26sortDesc%3Dtrue%26filter%3D%257B%2522auctionSpecificFilter%2522%253A%257B%257D%252C%2522needSpecificFilter%2522%253A%257B%257D%252C%2522tenderSpecificFilter%2522%253A%257B%257D%257D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80" y="4946130"/>
            <a:ext cx="1636625" cy="16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 bwMode="auto">
          <a:xfrm>
            <a:off x="1381586" y="642274"/>
            <a:ext cx="9349489" cy="599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605" y="249596"/>
            <a:ext cx="523601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dirty="0" smtClean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ПОДДЕРЖКА ПОЛЬЗОВАТЕЛЕЙ</a:t>
            </a:r>
            <a:endParaRPr lang="ru-RU" sz="2000" dirty="0">
              <a:solidFill>
                <a:srgbClr val="CC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5"/>
    </mc:Choice>
    <mc:Fallback xmlns="">
      <p:transition spd="slow" advTm="118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/>
          <a:stretch/>
        </p:blipFill>
        <p:spPr bwMode="auto">
          <a:xfrm>
            <a:off x="5383468" y="2843551"/>
            <a:ext cx="6050283" cy="109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650" y="189383"/>
            <a:ext cx="956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>
                <a:latin typeface="+mn-lt"/>
              </a:rPr>
              <a:t>ОБЩИЕ СВЕДЕНИЯ</a:t>
            </a:r>
          </a:p>
        </p:txBody>
      </p:sp>
      <p:sp>
        <p:nvSpPr>
          <p:cNvPr id="25" name="Shape 14604"/>
          <p:cNvSpPr/>
          <p:nvPr/>
        </p:nvSpPr>
        <p:spPr>
          <a:xfrm>
            <a:off x="4219397" y="2915502"/>
            <a:ext cx="705207" cy="705207"/>
          </a:xfrm>
          <a:prstGeom prst="ellipse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350"/>
          </a:p>
        </p:txBody>
      </p:sp>
      <p:sp>
        <p:nvSpPr>
          <p:cNvPr id="15" name="TextBox 14"/>
          <p:cNvSpPr txBox="1"/>
          <p:nvPr/>
        </p:nvSpPr>
        <p:spPr>
          <a:xfrm>
            <a:off x="6121704" y="722733"/>
            <a:ext cx="4284251" cy="4216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7000"/>
              </a:lnSpc>
              <a:spcAft>
                <a:spcPts val="800"/>
              </a:spcAft>
              <a:defRPr sz="1200">
                <a:solidFill>
                  <a:schemeClr val="dk1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b="1" dirty="0" smtClean="0"/>
              <a:t>ДЛЯ ВСЕХ БЕЗ ОГРАНИЧЕНИЙ: </a:t>
            </a:r>
            <a:endParaRPr lang="ru-RU" sz="20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161373" y="1175621"/>
            <a:ext cx="4081111" cy="0"/>
          </a:xfrm>
          <a:prstGeom prst="line">
            <a:avLst/>
          </a:prstGeom>
          <a:solidFill>
            <a:schemeClr val="accent1">
              <a:lumMod val="75000"/>
              <a:alpha val="13000"/>
            </a:schemeClr>
          </a:solidFill>
          <a:ln w="28575">
            <a:solidFill>
              <a:srgbClr val="DA015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4" y="814295"/>
            <a:ext cx="3875289" cy="419574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79" y="2760801"/>
            <a:ext cx="1938631" cy="2425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5367"/>
          <a:stretch/>
        </p:blipFill>
        <p:spPr bwMode="auto">
          <a:xfrm>
            <a:off x="5383469" y="1287991"/>
            <a:ext cx="5760720" cy="14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13" y="3993960"/>
            <a:ext cx="1207831" cy="12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1279" y="5438762"/>
            <a:ext cx="298220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Более</a:t>
            </a:r>
            <a:r>
              <a:rPr lang="ru-RU" sz="2000" b="1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166</a:t>
            </a:r>
            <a:r>
              <a:rPr lang="ru-RU" sz="2000" b="1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тыс. </a:t>
            </a:r>
            <a:r>
              <a:rPr lang="ru-RU" sz="2000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поставщиков </a:t>
            </a:r>
            <a:endParaRPr lang="ru-RU" sz="2000" dirty="0">
              <a:ln w="0"/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4060866" y="5459732"/>
            <a:ext cx="218548" cy="665947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5928" y="5410152"/>
            <a:ext cx="2552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90</a:t>
            </a:r>
            <a:r>
              <a:rPr lang="ru-RU" sz="2000" b="1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ru-RU" sz="2000" dirty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2000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оставщиков </a:t>
            </a:r>
            <a:r>
              <a:rPr lang="ru-RU" sz="2000" dirty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МСП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7999" y="5438762"/>
            <a:ext cx="371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Более </a:t>
            </a:r>
            <a:r>
              <a:rPr lang="ru-RU" sz="2400" b="1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289</a:t>
            </a:r>
            <a:r>
              <a:rPr lang="ru-RU" sz="2000" b="1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тыс. </a:t>
            </a:r>
            <a:r>
              <a:rPr lang="ru-RU" sz="2000" dirty="0" smtClean="0">
                <a:ln w="0"/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стандартных товарных единиц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7018110" y="5459732"/>
            <a:ext cx="218548" cy="665947"/>
          </a:xfrm>
          <a:prstGeom prst="chevron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28600" y="182888"/>
            <a:ext cx="785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DA015E"/>
                </a:solidFill>
              </a:defRPr>
            </a:lvl1pPr>
          </a:lstStyle>
          <a:p>
            <a:r>
              <a:rPr lang="ru-RU"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БИЗНЕС-ПРОЦЕСС </a:t>
            </a:r>
            <a:r>
              <a:rPr lang="ru-RU" dirty="0" smtClean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РАБОТЫ </a:t>
            </a:r>
            <a:r>
              <a:rPr lang="ru-RU"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 ПОРТАЛЕ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5851" y="3031611"/>
            <a:ext cx="184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800" dirty="0">
                <a:solidFill>
                  <a:srgbClr val="002060"/>
                </a:solidFill>
                <a:latin typeface="+mn-lt"/>
              </a:rPr>
              <a:t>РЕГИСТРАЦИЯ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846996" y="1868808"/>
            <a:ext cx="838448" cy="783476"/>
            <a:chOff x="2899136" y="4860758"/>
            <a:chExt cx="1203091" cy="1124212"/>
          </a:xfrm>
        </p:grpSpPr>
        <p:sp>
          <p:nvSpPr>
            <p:cNvPr id="38" name="Капля 37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55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Капля 38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chemeClr val="accent1">
                <a:lumMod val="75000"/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1" name="Прямая соединительная линия 40"/>
          <p:cNvCxnSpPr>
            <a:stCxn id="38" idx="7"/>
          </p:cNvCxnSpPr>
          <p:nvPr/>
        </p:nvCxnSpPr>
        <p:spPr>
          <a:xfrm>
            <a:off x="1233457" y="2814522"/>
            <a:ext cx="1973" cy="87105"/>
          </a:xfrm>
          <a:prstGeom prst="line">
            <a:avLst/>
          </a:prstGeom>
          <a:ln w="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3531470" y="1839829"/>
            <a:ext cx="838448" cy="783476"/>
            <a:chOff x="2899136" y="4860758"/>
            <a:chExt cx="1203091" cy="1124212"/>
          </a:xfrm>
        </p:grpSpPr>
        <p:sp>
          <p:nvSpPr>
            <p:cNvPr id="46" name="Капля 45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55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Капля 46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chemeClr val="accent1">
                <a:lumMod val="75000"/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12378" y="1831698"/>
            <a:ext cx="838448" cy="783476"/>
            <a:chOff x="2899136" y="4860758"/>
            <a:chExt cx="1203091" cy="1124212"/>
          </a:xfrm>
        </p:grpSpPr>
        <p:sp>
          <p:nvSpPr>
            <p:cNvPr id="51" name="Капля 50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1BB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Капля 51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rgbClr val="002060">
                <a:alpha val="5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>
            <a:off x="1388983" y="2901659"/>
            <a:ext cx="2529414" cy="0"/>
          </a:xfrm>
          <a:prstGeom prst="line">
            <a:avLst/>
          </a:prstGeom>
          <a:ln w="1905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33238" y="3031611"/>
            <a:ext cx="20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dirty="0">
                <a:latin typeface="+mn-lt"/>
              </a:rPr>
              <a:t>ПУБЛИКАЦИЯ</a:t>
            </a:r>
          </a:p>
          <a:p>
            <a:pPr algn="ctr"/>
            <a:r>
              <a:rPr lang="ru-RU" dirty="0">
                <a:latin typeface="+mn-lt"/>
              </a:rPr>
              <a:t>ПРЕДЛОЖЕНИЯ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090236" y="2901627"/>
            <a:ext cx="2391572" cy="0"/>
          </a:xfrm>
          <a:prstGeom prst="line">
            <a:avLst/>
          </a:prstGeom>
          <a:ln w="1905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57944" y="3031611"/>
            <a:ext cx="283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>
                <a:latin typeface="+mn-lt"/>
              </a:rPr>
              <a:t>ПОИСК ПРЕДЛОЖЕНИЯ</a:t>
            </a:r>
          </a:p>
          <a:p>
            <a:r>
              <a:rPr lang="ru-RU" dirty="0" smtClean="0">
                <a:latin typeface="+mn-lt"/>
              </a:rPr>
              <a:t>ЗАКАЗЧИКОМ</a:t>
            </a:r>
            <a:endParaRPr lang="ru-RU" dirty="0">
              <a:latin typeface="+mn-lt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709902" y="1835568"/>
            <a:ext cx="838448" cy="783476"/>
            <a:chOff x="2899136" y="4860758"/>
            <a:chExt cx="1203091" cy="1124212"/>
          </a:xfrm>
        </p:grpSpPr>
        <p:sp>
          <p:nvSpPr>
            <p:cNvPr id="59" name="Капля 58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55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Капля 59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chemeClr val="accent1">
                <a:lumMod val="75000"/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flipV="1">
            <a:off x="6639050" y="2890552"/>
            <a:ext cx="2470099" cy="2028"/>
          </a:xfrm>
          <a:prstGeom prst="line">
            <a:avLst/>
          </a:prstGeom>
          <a:ln w="1905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188792" y="3031611"/>
            <a:ext cx="188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>
                <a:latin typeface="+mn-lt"/>
              </a:rPr>
              <a:t>ПОДПИСАНИЕ</a:t>
            </a:r>
          </a:p>
          <a:p>
            <a:r>
              <a:rPr lang="ru-RU" dirty="0">
                <a:latin typeface="+mn-lt"/>
              </a:rPr>
              <a:t>ДОГОВОРА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0927872" y="1837597"/>
            <a:ext cx="838448" cy="783476"/>
            <a:chOff x="2899136" y="4860758"/>
            <a:chExt cx="1203091" cy="1124212"/>
          </a:xfrm>
        </p:grpSpPr>
        <p:sp>
          <p:nvSpPr>
            <p:cNvPr id="65" name="Капля 64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B4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Капля 65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rgbClr val="DB015E">
                <a:alpha val="5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9347155" y="2891745"/>
            <a:ext cx="1979964" cy="835"/>
          </a:xfrm>
          <a:prstGeom prst="line">
            <a:avLst/>
          </a:prstGeom>
          <a:ln w="1905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515969" y="3031611"/>
            <a:ext cx="15478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ИСПОЛНЕНИЕ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ДОГОВОРА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70" name="Picture 5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19" y="2041074"/>
            <a:ext cx="276698" cy="2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Картинки по запросу пнгhtubcnhfwb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66" y="2031815"/>
            <a:ext cx="295216" cy="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Картинки по запросу пнг лис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54" y="2036043"/>
            <a:ext cx="294482" cy="2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Картинки по запросу пнг луп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67" y="2017885"/>
            <a:ext cx="314483" cy="3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3" descr="Картинки по запросу пнг лист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0" y="2046336"/>
            <a:ext cx="331783" cy="3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15104" y="4039288"/>
            <a:ext cx="2587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Единый механизм </a:t>
            </a:r>
          </a:p>
          <a:p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регистрации на основе </a:t>
            </a:r>
            <a:r>
              <a:rPr lang="ru-RU" sz="1600" dirty="0" smtClean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ключа </a:t>
            </a:r>
          </a:p>
          <a:p>
            <a:r>
              <a:rPr lang="ru-RU" sz="1600" dirty="0" smtClean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Электронной подписи</a:t>
            </a:r>
            <a:endParaRPr lang="ru-RU" sz="1600" dirty="0">
              <a:solidFill>
                <a:schemeClr val="dk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40867" y="3987188"/>
            <a:ext cx="3306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Заключение напрямую </a:t>
            </a:r>
          </a:p>
          <a:p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 </a:t>
            </a:r>
            <a:r>
              <a:rPr lang="ru-RU" sz="1600" dirty="0" smtClean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единственным поставщиком</a:t>
            </a:r>
            <a:endParaRPr lang="ru-RU" sz="1600" dirty="0">
              <a:solidFill>
                <a:schemeClr val="dk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или организация </a:t>
            </a:r>
            <a:r>
              <a:rPr lang="ru-RU" sz="1600" dirty="0" smtClean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закупки </a:t>
            </a:r>
            <a:endParaRPr lang="ru-RU" sz="1600" dirty="0">
              <a:solidFill>
                <a:schemeClr val="dk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через механизмы</a:t>
            </a:r>
            <a:endParaRPr lang="ru-RU" sz="1600" dirty="0">
              <a:solidFill>
                <a:schemeClr val="dk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котировочных </a:t>
            </a:r>
            <a:r>
              <a:rPr lang="ru-RU" sz="1600" dirty="0" smtClean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сессий / потребностей</a:t>
            </a:r>
            <a:endParaRPr lang="ru-RU" sz="1600" dirty="0">
              <a:solidFill>
                <a:schemeClr val="dk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25656" y="4043900"/>
            <a:ext cx="2247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СТЕ классифицированы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группам: товары, работы, </a:t>
            </a:r>
            <a:r>
              <a:rPr lang="ru-RU" sz="1600" dirty="0" smtClean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услуги</a:t>
            </a:r>
            <a:endParaRPr lang="ru-RU" sz="1600" dirty="0">
              <a:solidFill>
                <a:schemeClr val="dk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sz="1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278538" y="4033827"/>
            <a:ext cx="2356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Заключение договора 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электронном виде, 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подтвержденного ЭП </a:t>
            </a:r>
          </a:p>
          <a:p>
            <a:pPr algn="just"/>
            <a:r>
              <a:rPr lang="ru-RU" sz="1600" dirty="0" smtClean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участниками </a:t>
            </a:r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закупочной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процедуры</a:t>
            </a:r>
          </a:p>
        </p:txBody>
      </p:sp>
    </p:spTree>
    <p:extLst>
      <p:ext uri="{BB962C8B-B14F-4D97-AF65-F5344CB8AC3E}">
        <p14:creationId xmlns:p14="http://schemas.microsoft.com/office/powerpoint/2010/main" val="14552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5465" y="993339"/>
            <a:ext cx="6900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СТЕ</a:t>
            </a:r>
            <a:r>
              <a:rPr lang="ru-RU" dirty="0" smtClean="0"/>
              <a:t> </a:t>
            </a:r>
            <a:r>
              <a:rPr lang="ru-RU" dirty="0"/>
              <a:t>– это стандартная товарная </a:t>
            </a:r>
            <a:r>
              <a:rPr lang="ru-RU" dirty="0" smtClean="0"/>
              <a:t>единица. </a:t>
            </a:r>
            <a:br>
              <a:rPr lang="ru-RU" dirty="0" smtClean="0"/>
            </a:br>
            <a:r>
              <a:rPr lang="ru-RU" dirty="0" smtClean="0"/>
              <a:t>Одна </a:t>
            </a:r>
            <a:r>
              <a:rPr lang="ru-RU" dirty="0"/>
              <a:t>позиция каталога Портала поставщиков</a:t>
            </a:r>
            <a:r>
              <a:rPr lang="ru-RU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СТЕ</a:t>
            </a:r>
            <a:r>
              <a:rPr lang="ru-RU" dirty="0" smtClean="0"/>
              <a:t> </a:t>
            </a:r>
            <a:r>
              <a:rPr lang="ru-RU" dirty="0"/>
              <a:t>содержит структурированное описание </a:t>
            </a:r>
            <a:r>
              <a:rPr lang="ru-RU" dirty="0" smtClean="0"/>
              <a:t>товара с</a:t>
            </a:r>
            <a:r>
              <a:rPr lang="ru-RU" dirty="0"/>
              <a:t> характеристиками, а также предложения (</a:t>
            </a:r>
            <a:r>
              <a:rPr lang="ru-RU" dirty="0" smtClean="0"/>
              <a:t>оферты) поставщиков </a:t>
            </a:r>
            <a:r>
              <a:rPr lang="ru-RU" dirty="0"/>
              <a:t>на данный товар</a:t>
            </a:r>
            <a:r>
              <a:rPr lang="ru-RU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Каталог </a:t>
            </a:r>
            <a:r>
              <a:rPr lang="ru-RU" b="1" dirty="0"/>
              <a:t>СТЕ </a:t>
            </a:r>
            <a:r>
              <a:rPr lang="ru-RU" dirty="0"/>
              <a:t>однозначно сопоставлен с ОКПД 2</a:t>
            </a:r>
            <a:r>
              <a:rPr lang="ru-RU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 </a:t>
            </a:r>
            <a:r>
              <a:rPr lang="ru-RU" b="1" dirty="0"/>
              <a:t>рамках одной СТЕ  </a:t>
            </a:r>
            <a:r>
              <a:rPr lang="ru-RU" dirty="0" err="1" smtClean="0"/>
              <a:t>агрегируются</a:t>
            </a:r>
            <a:r>
              <a:rPr lang="ru-RU" dirty="0" smtClean="0"/>
              <a:t> </a:t>
            </a:r>
            <a:r>
              <a:rPr lang="ru-RU" dirty="0"/>
              <a:t>все </a:t>
            </a:r>
            <a:r>
              <a:rPr lang="ru-RU" dirty="0" smtClean="0"/>
              <a:t>предложения поставщиков </a:t>
            </a:r>
            <a:r>
              <a:rPr lang="ru-RU" dirty="0"/>
              <a:t>по данной продукции с </a:t>
            </a:r>
            <a:r>
              <a:rPr lang="ru-RU" dirty="0" smtClean="0"/>
              <a:t>ранжированием по</a:t>
            </a:r>
            <a:r>
              <a:rPr lang="ru-RU" dirty="0"/>
              <a:t> цене и разбивкой по регионам поставки.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094684"/>
            <a:ext cx="4713817" cy="329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9075" y="182888"/>
            <a:ext cx="785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DA015E"/>
                </a:solidFill>
              </a:defRPr>
            </a:lvl1pPr>
          </a:lstStyle>
          <a:p>
            <a:r>
              <a:rPr lang="ru-RU" dirty="0" smtClean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КАТАЛОГ СТАНДАРТНЫХ ТОВАРНЫХ ЕДИНИЦ (СТЕ)</a:t>
            </a:r>
            <a:endParaRPr lang="ru-RU" dirty="0">
              <a:solidFill>
                <a:srgbClr val="CC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45163" y="4594399"/>
            <a:ext cx="269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Преимущества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2084" y="5075304"/>
            <a:ext cx="3565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Автоматическое формирование </a:t>
            </a:r>
            <a:r>
              <a:rPr lang="ru-RU" sz="1600" dirty="0" err="1"/>
              <a:t>референтной</a:t>
            </a:r>
            <a:r>
              <a:rPr lang="ru-RU" sz="1600" dirty="0"/>
              <a:t> цены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36778" y="5760655"/>
            <a:ext cx="323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Наглядный график изменения цены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54109" y="5175880"/>
            <a:ext cx="358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Характеристики, подробно описывающие продукцию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54109" y="5843617"/>
            <a:ext cx="3970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Классификация предложений поставщиков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77" y="5125591"/>
            <a:ext cx="615507" cy="484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49" y="5760655"/>
            <a:ext cx="570961" cy="5138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868" y="5125907"/>
            <a:ext cx="480469" cy="5563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097" y="5752922"/>
            <a:ext cx="480469" cy="5293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075" y="182888"/>
            <a:ext cx="785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DA015E"/>
                </a:solidFill>
              </a:defRPr>
            </a:lvl1pPr>
          </a:lstStyle>
          <a:p>
            <a:r>
              <a:rPr lang="ru-RU" dirty="0" smtClean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КАТАЛОГ СТАНДАРТНЫХ ТОВАРНЫХ ЕДИНИЦ (СТЕ)</a:t>
            </a:r>
            <a:endParaRPr lang="ru-RU" dirty="0">
              <a:solidFill>
                <a:srgbClr val="CC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4" y="956732"/>
            <a:ext cx="6882630" cy="522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15716" r="8949" b="14656"/>
          <a:stretch/>
        </p:blipFill>
        <p:spPr bwMode="auto">
          <a:xfrm>
            <a:off x="7768452" y="956732"/>
            <a:ext cx="4074786" cy="351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Стрелка вправо 18"/>
          <p:cNvSpPr/>
          <p:nvPr/>
        </p:nvSpPr>
        <p:spPr>
          <a:xfrm rot="5400000">
            <a:off x="10445541" y="4806100"/>
            <a:ext cx="900000" cy="228600"/>
          </a:xfrm>
          <a:prstGeom prst="rightArrow">
            <a:avLst>
              <a:gd name="adj1" fmla="val 50000"/>
              <a:gd name="adj2" fmla="val 247405"/>
            </a:avLst>
          </a:prstGeom>
          <a:solidFill>
            <a:srgbClr val="DA01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416008" y="5420362"/>
            <a:ext cx="3579629" cy="760305"/>
          </a:xfrm>
          <a:prstGeom prst="roundRect">
            <a:avLst>
              <a:gd name="adj" fmla="val 34741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7000"/>
              </a:lnSpc>
              <a:spcAft>
                <a:spcPts val="800"/>
              </a:spcAft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dirty="0">
                <a:latin typeface="+mn-lt"/>
              </a:rPr>
              <a:t>Этап </a:t>
            </a:r>
            <a:r>
              <a:rPr lang="ru-RU" dirty="0" smtClean="0">
                <a:latin typeface="+mn-lt"/>
              </a:rPr>
              <a:t>формирования</a:t>
            </a:r>
            <a:r>
              <a:rPr lang="en-US" dirty="0" smtClean="0">
                <a:latin typeface="+mn-lt"/>
              </a:rPr>
              <a:t> / </a:t>
            </a:r>
            <a:r>
              <a:rPr lang="ru-RU" dirty="0" smtClean="0">
                <a:latin typeface="+mn-lt"/>
              </a:rPr>
              <a:t>подписания предложения (оферты)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086"/>
          <a:stretch/>
        </p:blipFill>
        <p:spPr>
          <a:xfrm>
            <a:off x="1123421" y="660390"/>
            <a:ext cx="9945157" cy="6065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75" y="189383"/>
            <a:ext cx="956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>
                <a:latin typeface="+mn-lt"/>
              </a:rPr>
              <a:t>КОТИРОВОЧНЫЕ СЕССИИ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08736">
            <a:off x="3482033" y="5592287"/>
            <a:ext cx="563271" cy="28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20094137">
            <a:off x="3565142" y="5512793"/>
            <a:ext cx="556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46DC4"/>
                </a:solidFill>
                <a:cs typeface="Times New Roman" panose="02020603050405020304" pitchFamily="18" charset="0"/>
              </a:rPr>
              <a:t>24 час.</a:t>
            </a:r>
          </a:p>
          <a:p>
            <a:r>
              <a:rPr lang="ru-RU" sz="1000" b="1" dirty="0" smtClean="0">
                <a:solidFill>
                  <a:srgbClr val="046DC4"/>
                </a:solidFill>
                <a:cs typeface="Times New Roman" panose="02020603050405020304" pitchFamily="18" charset="0"/>
              </a:rPr>
              <a:t>  6 час.</a:t>
            </a:r>
          </a:p>
          <a:p>
            <a:r>
              <a:rPr lang="ru-RU" sz="1000" b="1" dirty="0" smtClean="0">
                <a:solidFill>
                  <a:srgbClr val="046DC4"/>
                </a:solidFill>
                <a:cs typeface="Times New Roman" panose="02020603050405020304" pitchFamily="18" charset="0"/>
              </a:rPr>
              <a:t>  3 час.</a:t>
            </a:r>
            <a:endParaRPr lang="ru-RU" sz="1000" b="1" dirty="0">
              <a:solidFill>
                <a:srgbClr val="046DC4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826135"/>
            <a:ext cx="2971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90317" y="828769"/>
            <a:ext cx="2991583" cy="702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1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79" y="657225"/>
            <a:ext cx="9511883" cy="597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075" y="189383"/>
            <a:ext cx="956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C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>
                <a:latin typeface="+mn-lt"/>
              </a:rPr>
              <a:t>ЗАКУПКА ПО ПОТРЕБНОСТЯМ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08736">
            <a:off x="3482033" y="5592287"/>
            <a:ext cx="563271" cy="28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2582" b="1335"/>
          <a:stretch/>
        </p:blipFill>
        <p:spPr bwMode="auto">
          <a:xfrm>
            <a:off x="1548733" y="642274"/>
            <a:ext cx="9101387" cy="59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550" y="189383"/>
            <a:ext cx="956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ЗАКУПКА ПО ПОТРЕБНОСТЯМ</a:t>
            </a:r>
            <a:endParaRPr lang="ru-RU" sz="2000" b="1" dirty="0">
              <a:solidFill>
                <a:srgbClr val="CC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08736">
            <a:off x="3482033" y="5592287"/>
            <a:ext cx="563271" cy="28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98777" y="642274"/>
            <a:ext cx="3147646" cy="6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9075" y="205560"/>
            <a:ext cx="888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DA015E"/>
                </a:solidFill>
              </a:defRPr>
            </a:lvl1pPr>
          </a:lstStyle>
          <a:p>
            <a:r>
              <a:rPr lang="ru-RU" dirty="0" smtClean="0">
                <a:solidFill>
                  <a:srgbClr val="CC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БЛОКИРОВКА ПОЛЬЗОВАТЕЛЕЙ </a:t>
            </a:r>
            <a:endParaRPr lang="ru-RU" dirty="0">
              <a:solidFill>
                <a:srgbClr val="CC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F06B0C9-0C0C-4AE3-AAB7-0D7140AFDD52}"/>
              </a:ext>
            </a:extLst>
          </p:cNvPr>
          <p:cNvCxnSpPr/>
          <p:nvPr/>
        </p:nvCxnSpPr>
        <p:spPr>
          <a:xfrm>
            <a:off x="247650" y="589493"/>
            <a:ext cx="8685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8" y="123613"/>
            <a:ext cx="2279035" cy="5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5917" y="6450870"/>
            <a:ext cx="15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zakupki.mos.ru</a:t>
            </a:r>
            <a:endParaRPr lang="ru-RU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F06B0C9-0C0C-4AE3-AAB7-0D7140AFDD52}"/>
              </a:ext>
            </a:extLst>
          </p:cNvPr>
          <p:cNvCxnSpPr/>
          <p:nvPr/>
        </p:nvCxnSpPr>
        <p:spPr>
          <a:xfrm>
            <a:off x="1932058" y="6635536"/>
            <a:ext cx="9911180" cy="0"/>
          </a:xfrm>
          <a:prstGeom prst="line">
            <a:avLst/>
          </a:prstGeom>
          <a:ln w="28575">
            <a:solidFill>
              <a:srgbClr val="FF0000">
                <a:alpha val="27059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7" y="908781"/>
            <a:ext cx="10158305" cy="505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172</Words>
  <Application>Microsoft Office PowerPoint</Application>
  <PresentationFormat>Произвольный</PresentationFormat>
  <Paragraphs>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Виктор Валерьевич</dc:creator>
  <cp:lastModifiedBy>Оксана Бачинина</cp:lastModifiedBy>
  <cp:revision>132</cp:revision>
  <cp:lastPrinted>2019-05-16T12:53:42Z</cp:lastPrinted>
  <dcterms:created xsi:type="dcterms:W3CDTF">2019-01-17T09:12:20Z</dcterms:created>
  <dcterms:modified xsi:type="dcterms:W3CDTF">2019-11-01T11:48:21Z</dcterms:modified>
</cp:coreProperties>
</file>